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03344E-B9F2-4F7B-B0F0-4F82F2EA10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C40A52E-5B03-42B0-B3E2-FD393AD031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EFE434-E0E4-4A0F-9FE2-1E115A5F9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CFA3811-9135-4273-886B-71A38048C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D8C03C3-F3E7-45A9-BD0D-33AC62A10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7681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8E04FB-CF0F-416B-9AC5-EC00A8EE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392BFF-872A-4C56-B053-4943390AA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DB0FDCD-2236-4A9E-BC4B-DC7A84CEA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11A91F-018D-430C-B111-DF78F1BAD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702A43-464D-4BB0-BEB7-DC42FD703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379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0867D2-4C1C-4865-A1A2-C1A8B416E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8DE0671-4530-4292-A708-E1ABD57F0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BA71B48-1CA9-456D-9F83-1E876469E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7C3DF2-16FB-4947-ADF1-9A4E860AE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FBB9E2-2E54-491F-A74C-2FEB754AB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220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9AF63C-9C52-4293-B3BE-BFFF4D636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123633-388F-4002-90B4-0F369E1CB4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A69D5F0-F135-4E89-BACF-111E8F588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57A4DE-1631-42AA-9B7E-2C7083964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0C5C8D2-A6B0-4532-B8DC-0DAE3DFFB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0464C27-4B25-444D-8943-CD50BFD7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208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D8EC85-6A87-442F-8439-6DA498ADE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27C9A30-6DB7-4639-9CAB-6061689F91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829A69-8FEC-48D5-B2B6-6DF07AC415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E4E275C-AB92-4114-BFDB-755262D08C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07D1403-A491-4199-89B0-EC413C9512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B73CDC4-87C7-4F26-9DCE-BBCF7CE8D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8D7DEF0-34FE-4E29-9CAF-8789C7C43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92447A1-422A-45FC-BF48-936F2750E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0197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60D052-4E95-4589-81F5-6EEC00302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422D2EA-8B5A-46A4-AB73-8A61B5DE4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0439567-8F9C-42A6-9677-CADE3B885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D5165FE-2334-45BB-BD7B-50013730D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280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CF70DCC-7D26-443F-AC90-1989818E1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6D1E5D0-91C7-414F-AB84-09A021DFA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B7A4ADA-9215-4E71-9C05-A84F2B470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695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FFE02F-0C1D-4668-A1FC-BF1065389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973AB4-740B-41F1-919F-1DA926E0B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D67D3A0-9D21-4554-9001-C4A8D4760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6C344B-2582-477A-9F34-2AB067DBF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0A5241-1956-4957-BFC3-C4D42A2FE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D70D54D-01F6-4C61-9C26-38A836ABD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0950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44D700-8724-481F-BCBE-899266AF9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AE948BA-D0B6-4D9F-A623-D79CE84760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0AEFAED-DAD1-4BAB-96C3-B80D67D5E0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7206791-7B7A-4330-A910-318DA581B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0846D0-9C1A-4AF8-B212-6CC9E2BF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4D173A-B1BE-4E54-AFD9-9132848C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448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6B42AB-F549-4EF0-BE21-309299CA5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361FD58-7EF1-49F9-8AA6-0348863DA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E235670-B650-4AB4-B7E8-2EB2F549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24CB33-A1F6-4209-B5BD-E6729503C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C9B887-DA22-4ADB-A19C-4912ED420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881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85EB5DB-11D4-4FCA-8F68-0CF830C1B5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C15A89B-DD80-4153-B9D1-65FCA3A1B1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73C6A0-52E9-46EF-A70C-833DC096E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0DDFD5-E0DB-4CEA-A3D6-4BFC45200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E73BCCF-35A5-4E8D-902B-5DC00DFA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69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FF85D2A-0D74-48D3-96F4-998BAEAD2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5584D5D-20D9-4354-8305-563D5E679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30D80B-8B1A-4DAE-843E-36736C2088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47890-819F-44D2-A36D-F3E6F2B4147B}" type="datetimeFigureOut">
              <a:rPr lang="ko-KR" altLang="en-US" smtClean="0"/>
              <a:t>2026-02-05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7E36E31-1D2C-4386-B130-F2C6CB6DE4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4383325-81D7-4449-A68D-4D2273ADF2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C4641-C914-4A32-94B0-CDBF7CEF41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74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그룹 67">
            <a:extLst>
              <a:ext uri="{FF2B5EF4-FFF2-40B4-BE49-F238E27FC236}">
                <a16:creationId xmlns:a16="http://schemas.microsoft.com/office/drawing/2014/main" id="{02FC4BC7-6576-4FE4-BF76-74A19CC10ACF}"/>
              </a:ext>
            </a:extLst>
          </p:cNvPr>
          <p:cNvGrpSpPr/>
          <p:nvPr/>
        </p:nvGrpSpPr>
        <p:grpSpPr>
          <a:xfrm>
            <a:off x="738563" y="519235"/>
            <a:ext cx="10656317" cy="6338765"/>
            <a:chOff x="738563" y="519235"/>
            <a:chExt cx="10656317" cy="6338765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51E38DF9-849D-45DF-AB67-DD840E9E62B8}"/>
                </a:ext>
              </a:extLst>
            </p:cNvPr>
            <p:cNvGrpSpPr/>
            <p:nvPr/>
          </p:nvGrpSpPr>
          <p:grpSpPr>
            <a:xfrm>
              <a:off x="738563" y="519235"/>
              <a:ext cx="10570991" cy="6338765"/>
              <a:chOff x="351233" y="0"/>
              <a:chExt cx="11436906" cy="6858000"/>
            </a:xfrm>
          </p:grpSpPr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2D2F46E6-6038-40C7-8E32-BBE291F16959}"/>
                  </a:ext>
                </a:extLst>
              </p:cNvPr>
              <p:cNvGrpSpPr/>
              <p:nvPr/>
            </p:nvGrpSpPr>
            <p:grpSpPr>
              <a:xfrm>
                <a:off x="403859" y="0"/>
                <a:ext cx="11384280" cy="6858000"/>
                <a:chOff x="403859" y="0"/>
                <a:chExt cx="11384280" cy="6858000"/>
              </a:xfrm>
            </p:grpSpPr>
            <p:pic>
              <p:nvPicPr>
                <p:cNvPr id="6" name="그림 5">
                  <a:extLst>
                    <a:ext uri="{FF2B5EF4-FFF2-40B4-BE49-F238E27FC236}">
                      <a16:creationId xmlns:a16="http://schemas.microsoft.com/office/drawing/2014/main" id="{3C837340-6861-4AF9-BCE3-DB4C24FE7B3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03859" y="0"/>
                  <a:ext cx="11384280" cy="6858000"/>
                </a:xfrm>
                <a:prstGeom prst="rect">
                  <a:avLst/>
                </a:prstGeom>
              </p:spPr>
            </p:pic>
            <p:pic>
              <p:nvPicPr>
                <p:cNvPr id="18" name="그림 17">
                  <a:extLst>
                    <a:ext uri="{FF2B5EF4-FFF2-40B4-BE49-F238E27FC236}">
                      <a16:creationId xmlns:a16="http://schemas.microsoft.com/office/drawing/2014/main" id="{B6387716-C9B7-435D-A3DB-67F33C4309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rightnessContrast contrast="-2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712654" y="3266598"/>
                  <a:ext cx="435431" cy="182600"/>
                </a:xfrm>
                <a:prstGeom prst="rect">
                  <a:avLst/>
                </a:prstGeom>
              </p:spPr>
            </p:pic>
            <p:pic>
              <p:nvPicPr>
                <p:cNvPr id="19" name="그림 18">
                  <a:extLst>
                    <a:ext uri="{FF2B5EF4-FFF2-40B4-BE49-F238E27FC236}">
                      <a16:creationId xmlns:a16="http://schemas.microsoft.com/office/drawing/2014/main" id="{DA1339C1-9186-4BFD-A1D2-5B1861D04B8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>
                  <a:extLst>
                    <a:ext uri="{BEBA8EAE-BF5A-486C-A8C5-ECC9F3942E4B}">
                      <a14:imgProps xmlns:a14="http://schemas.microsoft.com/office/drawing/2010/main">
                        <a14:imgLayer r:embed="rId6">
                          <a14:imgEffect>
                            <a14:sharpenSoften amount="25000"/>
                          </a14:imgEffect>
                          <a14:imgEffect>
                            <a14:brightnessContrast bright="-20000" contrast="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2423" t="36250" r="24712" b="61805"/>
                <a:stretch/>
              </p:blipFill>
              <p:spPr>
                <a:xfrm>
                  <a:off x="8648700" y="2486024"/>
                  <a:ext cx="326231" cy="133351"/>
                </a:xfrm>
                <a:prstGeom prst="rect">
                  <a:avLst/>
                </a:prstGeom>
              </p:spPr>
            </p:pic>
            <p:pic>
              <p:nvPicPr>
                <p:cNvPr id="20" name="그림 19">
                  <a:extLst>
                    <a:ext uri="{FF2B5EF4-FFF2-40B4-BE49-F238E27FC236}">
                      <a16:creationId xmlns:a16="http://schemas.microsoft.com/office/drawing/2014/main" id="{8FB194AA-3C5B-4B1E-9B07-5BCDE694B53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>
                  <a:extLst>
                    <a:ext uri="{BEBA8EAE-BF5A-486C-A8C5-ECC9F3942E4B}">
                      <a14:imgProps xmlns:a14="http://schemas.microsoft.com/office/drawing/2010/main">
                        <a14:imgLayer r:embed="rId6">
                          <a14:imgEffect>
                            <a14:sharpenSoften amount="25000"/>
                          </a14:imgEffect>
                          <a14:imgEffect>
                            <a14:brightnessContrast bright="-20000" contrast="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6528" t="41945" r="20193" b="56054"/>
                <a:stretch/>
              </p:blipFill>
              <p:spPr>
                <a:xfrm>
                  <a:off x="9116008" y="2876550"/>
                  <a:ext cx="373225" cy="137238"/>
                </a:xfrm>
                <a:prstGeom prst="rect">
                  <a:avLst/>
                </a:prstGeom>
              </p:spPr>
            </p:pic>
          </p:grpSp>
          <p:sp>
            <p:nvSpPr>
              <p:cNvPr id="22" name="사각형: 둥근 모서리 21">
                <a:extLst>
                  <a:ext uri="{FF2B5EF4-FFF2-40B4-BE49-F238E27FC236}">
                    <a16:creationId xmlns:a16="http://schemas.microsoft.com/office/drawing/2014/main" id="{7B5CD3B1-9A1A-408D-94A2-F2A47BC15F4C}"/>
                  </a:ext>
                </a:extLst>
              </p:cNvPr>
              <p:cNvSpPr/>
              <p:nvPr/>
            </p:nvSpPr>
            <p:spPr>
              <a:xfrm>
                <a:off x="351233" y="358785"/>
                <a:ext cx="3385051" cy="1257724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2000" b="1" dirty="0">
                    <a:solidFill>
                      <a:schemeClr val="tx1"/>
                    </a:solidFill>
                  </a:rPr>
                  <a:t>&lt;</a:t>
                </a:r>
                <a:r>
                  <a:rPr lang="ko-KR" altLang="en-US" sz="2000" b="1" dirty="0">
                    <a:solidFill>
                      <a:schemeClr val="tx1"/>
                    </a:solidFill>
                  </a:rPr>
                  <a:t>화성지사</a:t>
                </a:r>
                <a:r>
                  <a:rPr lang="en-US" altLang="ko-KR" sz="2000" b="1" dirty="0">
                    <a:solidFill>
                      <a:schemeClr val="tx1"/>
                    </a:solidFill>
                  </a:rPr>
                  <a:t>&gt;</a:t>
                </a:r>
              </a:p>
              <a:p>
                <a:r>
                  <a:rPr lang="ko-KR" altLang="en-US" sz="1600" dirty="0" err="1">
                    <a:solidFill>
                      <a:schemeClr val="tx1"/>
                    </a:solidFill>
                  </a:rPr>
                  <a:t>남양읍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마도면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>
                    <a:solidFill>
                      <a:schemeClr val="tx1"/>
                    </a:solidFill>
                  </a:rPr>
                  <a:t>송산면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서신면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새솔동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>
                    <a:solidFill>
                      <a:schemeClr val="tx1"/>
                    </a:solidFill>
                  </a:rPr>
                  <a:t>봉담읍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매송면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비봉면</a:t>
                </a:r>
                <a:endParaRPr lang="ko-KR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사각형: 둥근 모서리 22">
                <a:extLst>
                  <a:ext uri="{FF2B5EF4-FFF2-40B4-BE49-F238E27FC236}">
                    <a16:creationId xmlns:a16="http://schemas.microsoft.com/office/drawing/2014/main" id="{6C08DEFA-29C9-4ECA-8408-29EB6E76BC55}"/>
                  </a:ext>
                </a:extLst>
              </p:cNvPr>
              <p:cNvSpPr/>
              <p:nvPr/>
            </p:nvSpPr>
            <p:spPr>
              <a:xfrm>
                <a:off x="8787551" y="898626"/>
                <a:ext cx="3000588" cy="1122200"/>
              </a:xfrm>
              <a:prstGeom prst="roundRect">
                <a:avLst/>
              </a:prstGeom>
              <a:noFill/>
              <a:ln>
                <a:solidFill>
                  <a:srgbClr val="D1CC00"/>
                </a:solidFill>
              </a:ln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2000" b="1" dirty="0">
                    <a:solidFill>
                      <a:schemeClr val="tx1"/>
                    </a:solidFill>
                  </a:rPr>
                  <a:t>&lt;</a:t>
                </a:r>
                <a:r>
                  <a:rPr lang="ko-KR" altLang="en-US" sz="2000" b="1" dirty="0">
                    <a:solidFill>
                      <a:schemeClr val="tx1"/>
                    </a:solidFill>
                  </a:rPr>
                  <a:t>서수원지사</a:t>
                </a:r>
                <a:r>
                  <a:rPr lang="en-US" altLang="ko-KR" sz="2000" b="1" dirty="0">
                    <a:solidFill>
                      <a:schemeClr val="tx1"/>
                    </a:solidFill>
                  </a:rPr>
                  <a:t>&gt;</a:t>
                </a:r>
              </a:p>
              <a:p>
                <a:r>
                  <a:rPr lang="ko-KR" altLang="en-US" sz="1600" dirty="0" err="1">
                    <a:solidFill>
                      <a:schemeClr val="tx1"/>
                    </a:solidFill>
                  </a:rPr>
                  <a:t>기배동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병점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1·2</a:t>
                </a:r>
                <a:r>
                  <a:rPr lang="ko-KR" altLang="en-US" sz="1600" dirty="0">
                    <a:solidFill>
                      <a:schemeClr val="tx1"/>
                    </a:solidFill>
                  </a:rPr>
                  <a:t>동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화산동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</a:t>
                </a:r>
              </a:p>
              <a:p>
                <a:r>
                  <a:rPr lang="ko-KR" altLang="en-US" sz="1600" dirty="0" err="1">
                    <a:solidFill>
                      <a:schemeClr val="tx1"/>
                    </a:solidFill>
                  </a:rPr>
                  <a:t>반월동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진안동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동탄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1·2·3</a:t>
                </a:r>
                <a:r>
                  <a:rPr lang="ko-KR" altLang="en-US" sz="1600" dirty="0">
                    <a:solidFill>
                      <a:schemeClr val="tx1"/>
                    </a:solidFill>
                  </a:rPr>
                  <a:t>동</a:t>
                </a: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F551AB08-7815-43F7-986A-BF75FFC01563}"/>
                  </a:ext>
                </a:extLst>
              </p:cNvPr>
              <p:cNvSpPr/>
              <p:nvPr/>
            </p:nvSpPr>
            <p:spPr>
              <a:xfrm>
                <a:off x="588485" y="5254664"/>
                <a:ext cx="2547058" cy="992835"/>
              </a:xfrm>
              <a:prstGeom prst="roundRect">
                <a:avLst/>
              </a:prstGeom>
              <a:noFill/>
              <a:ln>
                <a:solidFill>
                  <a:srgbClr val="0000FF"/>
                </a:solidFill>
              </a:ln>
              <a:effectLst>
                <a:glow rad="101600">
                  <a:srgbClr val="0000FF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2000" b="1" dirty="0">
                    <a:solidFill>
                      <a:schemeClr val="tx1"/>
                    </a:solidFill>
                  </a:rPr>
                  <a:t>&lt;</a:t>
                </a:r>
                <a:r>
                  <a:rPr lang="ko-KR" altLang="en-US" sz="2000" b="1" dirty="0" err="1">
                    <a:solidFill>
                      <a:schemeClr val="tx1"/>
                    </a:solidFill>
                  </a:rPr>
                  <a:t>서평택지사</a:t>
                </a:r>
                <a:r>
                  <a:rPr lang="en-US" altLang="ko-KR" sz="2000" b="1" dirty="0">
                    <a:solidFill>
                      <a:schemeClr val="tx1"/>
                    </a:solidFill>
                  </a:rPr>
                  <a:t>&gt;</a:t>
                </a:r>
              </a:p>
              <a:p>
                <a:r>
                  <a:rPr lang="ko-KR" altLang="en-US" sz="1600" dirty="0" err="1">
                    <a:solidFill>
                      <a:schemeClr val="tx1"/>
                    </a:solidFill>
                  </a:rPr>
                  <a:t>우정읍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팔탄면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장안면</a:t>
                </a:r>
                <a:endParaRPr lang="ko-KR" alt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F949851C-CF88-4122-8EB8-E7807068E54C}"/>
                  </a:ext>
                </a:extLst>
              </p:cNvPr>
              <p:cNvSpPr/>
              <p:nvPr/>
            </p:nvSpPr>
            <p:spPr>
              <a:xfrm>
                <a:off x="9171181" y="4568130"/>
                <a:ext cx="2547059" cy="1182952"/>
              </a:xfrm>
              <a:prstGeom prst="roundRect">
                <a:avLst/>
              </a:prstGeom>
              <a:noFill/>
              <a:ln>
                <a:solidFill>
                  <a:schemeClr val="accent6">
                    <a:lumMod val="75000"/>
                  </a:schemeClr>
                </a:solidFill>
              </a:ln>
              <a:effectLst>
                <a:glow rad="101600">
                  <a:schemeClr val="accent6">
                    <a:lumMod val="75000"/>
                    <a:alpha val="6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2000" b="1" dirty="0">
                    <a:solidFill>
                      <a:schemeClr val="tx1"/>
                    </a:solidFill>
                  </a:rPr>
                  <a:t>&lt;</a:t>
                </a:r>
                <a:r>
                  <a:rPr lang="ko-KR" altLang="en-US" sz="2000" b="1" dirty="0">
                    <a:solidFill>
                      <a:schemeClr val="tx1"/>
                    </a:solidFill>
                  </a:rPr>
                  <a:t>오산지사</a:t>
                </a:r>
                <a:r>
                  <a:rPr lang="en-US" altLang="ko-KR" sz="2000" b="1" dirty="0">
                    <a:solidFill>
                      <a:schemeClr val="tx1"/>
                    </a:solidFill>
                  </a:rPr>
                  <a:t>&gt;</a:t>
                </a:r>
              </a:p>
              <a:p>
                <a:r>
                  <a:rPr lang="ko-KR" altLang="en-US" sz="1600" dirty="0" err="1">
                    <a:solidFill>
                      <a:schemeClr val="tx1"/>
                    </a:solidFill>
                  </a:rPr>
                  <a:t>향남읍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양감면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, </a:t>
                </a:r>
                <a:r>
                  <a:rPr lang="ko-KR" altLang="en-US" sz="1600" dirty="0" err="1">
                    <a:solidFill>
                      <a:schemeClr val="tx1"/>
                    </a:solidFill>
                  </a:rPr>
                  <a:t>정남면</a:t>
                </a:r>
                <a:endParaRPr lang="en-US" altLang="ko-KR" sz="1600" dirty="0">
                  <a:solidFill>
                    <a:schemeClr val="tx1"/>
                  </a:solidFill>
                </a:endParaRPr>
              </a:p>
              <a:p>
                <a:r>
                  <a:rPr lang="ko-KR" altLang="en-US" sz="1600" dirty="0" err="1">
                    <a:solidFill>
                      <a:schemeClr val="tx1"/>
                    </a:solidFill>
                  </a:rPr>
                  <a:t>동탄</a:t>
                </a:r>
                <a:r>
                  <a:rPr lang="en-US" altLang="ko-KR" sz="1600" dirty="0">
                    <a:solidFill>
                      <a:schemeClr val="tx1"/>
                    </a:solidFill>
                  </a:rPr>
                  <a:t>4·5·6·7·8·9</a:t>
                </a:r>
                <a:r>
                  <a:rPr lang="ko-KR" altLang="en-US" sz="1600" dirty="0">
                    <a:solidFill>
                      <a:schemeClr val="tx1"/>
                    </a:solidFill>
                  </a:rPr>
                  <a:t>동</a:t>
                </a:r>
              </a:p>
            </p:txBody>
          </p:sp>
          <p:pic>
            <p:nvPicPr>
              <p:cNvPr id="26" name="그림 25">
                <a:extLst>
                  <a:ext uri="{FF2B5EF4-FFF2-40B4-BE49-F238E27FC236}">
                    <a16:creationId xmlns:a16="http://schemas.microsoft.com/office/drawing/2014/main" id="{AD99B803-33B0-473E-8BD5-7DFCD9ED504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b="45242"/>
              <a:stretch/>
            </p:blipFill>
            <p:spPr>
              <a:xfrm>
                <a:off x="3808895" y="941869"/>
                <a:ext cx="611780" cy="594174"/>
              </a:xfrm>
              <a:prstGeom prst="rect">
                <a:avLst/>
              </a:prstGeom>
            </p:spPr>
          </p:pic>
          <p:pic>
            <p:nvPicPr>
              <p:cNvPr id="27" name="그림 26">
                <a:extLst>
                  <a:ext uri="{FF2B5EF4-FFF2-40B4-BE49-F238E27FC236}">
                    <a16:creationId xmlns:a16="http://schemas.microsoft.com/office/drawing/2014/main" id="{4AD8C8FE-2DEB-4D8D-AC1A-9B5924B0B27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b="45242"/>
              <a:stretch/>
            </p:blipFill>
            <p:spPr>
              <a:xfrm rot="19617078" flipH="1">
                <a:off x="8058291" y="1508689"/>
                <a:ext cx="737681" cy="657658"/>
              </a:xfrm>
              <a:prstGeom prst="rect">
                <a:avLst/>
              </a:prstGeom>
            </p:spPr>
          </p:pic>
          <p:pic>
            <p:nvPicPr>
              <p:cNvPr id="28" name="그림 27">
                <a:extLst>
                  <a:ext uri="{FF2B5EF4-FFF2-40B4-BE49-F238E27FC236}">
                    <a16:creationId xmlns:a16="http://schemas.microsoft.com/office/drawing/2014/main" id="{EB42EFA5-4157-4F30-BC4B-FE099A347F6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b="45242"/>
              <a:stretch/>
            </p:blipFill>
            <p:spPr>
              <a:xfrm rot="6167033" flipH="1" flipV="1">
                <a:off x="2891913" y="4522276"/>
                <a:ext cx="605446" cy="688542"/>
              </a:xfrm>
              <a:prstGeom prst="rect">
                <a:avLst/>
              </a:prstGeom>
            </p:spPr>
          </p:pic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73C5E9E0-E44B-4C22-988D-1CAC473EC3C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b="45242"/>
              <a:stretch/>
            </p:blipFill>
            <p:spPr>
              <a:xfrm rot="16200000">
                <a:off x="9381608" y="3802712"/>
                <a:ext cx="600888" cy="657658"/>
              </a:xfrm>
              <a:prstGeom prst="rect">
                <a:avLst/>
              </a:prstGeom>
            </p:spPr>
          </p:pic>
          <p:pic>
            <p:nvPicPr>
              <p:cNvPr id="30" name="그림 29">
                <a:extLst>
                  <a:ext uri="{FF2B5EF4-FFF2-40B4-BE49-F238E27FC236}">
                    <a16:creationId xmlns:a16="http://schemas.microsoft.com/office/drawing/2014/main" id="{D88131E0-46AC-446B-9B22-B8EF2457951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b="45242"/>
              <a:stretch/>
            </p:blipFill>
            <p:spPr>
              <a:xfrm rot="10800000">
                <a:off x="8320321" y="4502001"/>
                <a:ext cx="737680" cy="657658"/>
              </a:xfrm>
              <a:prstGeom prst="rect">
                <a:avLst/>
              </a:prstGeom>
            </p:spPr>
          </p:pic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C3417A17-D6F4-4F08-BB1F-568FBD39E930}"/>
                </a:ext>
              </a:extLst>
            </p:cNvPr>
            <p:cNvGrpSpPr/>
            <p:nvPr/>
          </p:nvGrpSpPr>
          <p:grpSpPr>
            <a:xfrm>
              <a:off x="6207856" y="6079180"/>
              <a:ext cx="5187024" cy="602365"/>
              <a:chOff x="5754186" y="106798"/>
              <a:chExt cx="5543922" cy="643812"/>
            </a:xfrm>
          </p:grpSpPr>
          <p:sp>
            <p:nvSpPr>
              <p:cNvPr id="54" name="직사각형 53">
                <a:extLst>
                  <a:ext uri="{FF2B5EF4-FFF2-40B4-BE49-F238E27FC236}">
                    <a16:creationId xmlns:a16="http://schemas.microsoft.com/office/drawing/2014/main" id="{8C536B85-20EF-4992-84E5-E6141DC35297}"/>
                  </a:ext>
                </a:extLst>
              </p:cNvPr>
              <p:cNvSpPr/>
              <p:nvPr/>
            </p:nvSpPr>
            <p:spPr>
              <a:xfrm>
                <a:off x="6506537" y="106798"/>
                <a:ext cx="4655975" cy="6438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9597C518-4505-4D41-A335-9747CF83EC65}"/>
                  </a:ext>
                </a:extLst>
              </p:cNvPr>
              <p:cNvGrpSpPr/>
              <p:nvPr/>
            </p:nvGrpSpPr>
            <p:grpSpPr>
              <a:xfrm>
                <a:off x="5754186" y="308441"/>
                <a:ext cx="1324092" cy="427641"/>
                <a:chOff x="5754186" y="308441"/>
                <a:chExt cx="1324092" cy="427641"/>
              </a:xfrm>
            </p:grpSpPr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13E93299-773A-4718-94E5-BCE911E8749B}"/>
                    </a:ext>
                  </a:extLst>
                </p:cNvPr>
                <p:cNvSpPr txBox="1"/>
                <p:nvPr/>
              </p:nvSpPr>
              <p:spPr>
                <a:xfrm>
                  <a:off x="6058519" y="308441"/>
                  <a:ext cx="1019759" cy="42764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2000" b="1" dirty="0" err="1"/>
                    <a:t>만세구</a:t>
                  </a:r>
                  <a:endParaRPr lang="ko-KR" altLang="en-US" sz="2000" b="1" dirty="0"/>
                </a:p>
              </p:txBody>
            </p:sp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id="{5C54635F-D1FD-4D4F-975C-3755AF6BD005}"/>
                    </a:ext>
                  </a:extLst>
                </p:cNvPr>
                <p:cNvSpPr/>
                <p:nvPr/>
              </p:nvSpPr>
              <p:spPr>
                <a:xfrm>
                  <a:off x="5754186" y="354345"/>
                  <a:ext cx="332335" cy="356918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56" name="그룹 55">
                <a:extLst>
                  <a:ext uri="{FF2B5EF4-FFF2-40B4-BE49-F238E27FC236}">
                    <a16:creationId xmlns:a16="http://schemas.microsoft.com/office/drawing/2014/main" id="{E1214893-4258-4425-A7CE-0D0694F7F625}"/>
                  </a:ext>
                </a:extLst>
              </p:cNvPr>
              <p:cNvGrpSpPr/>
              <p:nvPr/>
            </p:nvGrpSpPr>
            <p:grpSpPr>
              <a:xfrm>
                <a:off x="7183582" y="295295"/>
                <a:ext cx="1327782" cy="427641"/>
                <a:chOff x="6082570" y="295295"/>
                <a:chExt cx="1327782" cy="427641"/>
              </a:xfrm>
            </p:grpSpPr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089FB0B7-3C76-4C35-9440-1C0B209206B9}"/>
                    </a:ext>
                  </a:extLst>
                </p:cNvPr>
                <p:cNvSpPr txBox="1"/>
                <p:nvPr/>
              </p:nvSpPr>
              <p:spPr>
                <a:xfrm>
                  <a:off x="6390596" y="295295"/>
                  <a:ext cx="1019756" cy="42764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2000" b="1" dirty="0" err="1"/>
                    <a:t>효행구</a:t>
                  </a:r>
                  <a:endParaRPr lang="ko-KR" altLang="en-US" sz="2000" b="1" dirty="0"/>
                </a:p>
              </p:txBody>
            </p:sp>
            <p:sp>
              <p:nvSpPr>
                <p:cNvPr id="64" name="직사각형 63">
                  <a:extLst>
                    <a:ext uri="{FF2B5EF4-FFF2-40B4-BE49-F238E27FC236}">
                      <a16:creationId xmlns:a16="http://schemas.microsoft.com/office/drawing/2014/main" id="{4CF4F1AF-6FE9-4DB4-9885-74AFA7AAD93D}"/>
                    </a:ext>
                  </a:extLst>
                </p:cNvPr>
                <p:cNvSpPr/>
                <p:nvPr/>
              </p:nvSpPr>
              <p:spPr>
                <a:xfrm>
                  <a:off x="6082570" y="354694"/>
                  <a:ext cx="335457" cy="334755"/>
                </a:xfrm>
                <a:prstGeom prst="rect">
                  <a:avLst/>
                </a:prstGeom>
                <a:solidFill>
                  <a:srgbClr val="C1ECB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57" name="그룹 56">
                <a:extLst>
                  <a:ext uri="{FF2B5EF4-FFF2-40B4-BE49-F238E27FC236}">
                    <a16:creationId xmlns:a16="http://schemas.microsoft.com/office/drawing/2014/main" id="{16696763-9B02-4273-AE9A-2FAA529B5660}"/>
                  </a:ext>
                </a:extLst>
              </p:cNvPr>
              <p:cNvGrpSpPr/>
              <p:nvPr/>
            </p:nvGrpSpPr>
            <p:grpSpPr>
              <a:xfrm>
                <a:off x="8565018" y="308441"/>
                <a:ext cx="1317478" cy="427641"/>
                <a:chOff x="6372323" y="308441"/>
                <a:chExt cx="1317478" cy="427641"/>
              </a:xfrm>
            </p:grpSpPr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3F97AA57-D924-4BFE-B260-A544AF2DFB6E}"/>
                    </a:ext>
                  </a:extLst>
                </p:cNvPr>
                <p:cNvSpPr txBox="1"/>
                <p:nvPr/>
              </p:nvSpPr>
              <p:spPr>
                <a:xfrm>
                  <a:off x="6670042" y="308441"/>
                  <a:ext cx="1019759" cy="42764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2000" b="1" dirty="0" err="1"/>
                    <a:t>병점구</a:t>
                  </a:r>
                  <a:endParaRPr lang="ko-KR" altLang="en-US" sz="2000" b="1" dirty="0"/>
                </a:p>
              </p:txBody>
            </p:sp>
            <p:sp>
              <p:nvSpPr>
                <p:cNvPr id="62" name="직사각형 61">
                  <a:extLst>
                    <a:ext uri="{FF2B5EF4-FFF2-40B4-BE49-F238E27FC236}">
                      <a16:creationId xmlns:a16="http://schemas.microsoft.com/office/drawing/2014/main" id="{B3D58AB2-F135-4A69-BEFF-30325C08DA98}"/>
                    </a:ext>
                  </a:extLst>
                </p:cNvPr>
                <p:cNvSpPr/>
                <p:nvPr/>
              </p:nvSpPr>
              <p:spPr>
                <a:xfrm>
                  <a:off x="6372323" y="357349"/>
                  <a:ext cx="346787" cy="332099"/>
                </a:xfrm>
                <a:prstGeom prst="rect">
                  <a:avLst/>
                </a:prstGeom>
                <a:solidFill>
                  <a:srgbClr val="F8DCF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58" name="그룹 57">
                <a:extLst>
                  <a:ext uri="{FF2B5EF4-FFF2-40B4-BE49-F238E27FC236}">
                    <a16:creationId xmlns:a16="http://schemas.microsoft.com/office/drawing/2014/main" id="{EF52A5D1-A234-4592-94D9-DCCDD639AB63}"/>
                  </a:ext>
                </a:extLst>
              </p:cNvPr>
              <p:cNvGrpSpPr/>
              <p:nvPr/>
            </p:nvGrpSpPr>
            <p:grpSpPr>
              <a:xfrm>
                <a:off x="9974331" y="295295"/>
                <a:ext cx="1323777" cy="427641"/>
                <a:chOff x="6691307" y="295295"/>
                <a:chExt cx="1323777" cy="427641"/>
              </a:xfrm>
            </p:grpSpPr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0468B55E-87A2-4114-AE8F-28AA06BBB5C6}"/>
                    </a:ext>
                  </a:extLst>
                </p:cNvPr>
                <p:cNvSpPr txBox="1"/>
                <p:nvPr/>
              </p:nvSpPr>
              <p:spPr>
                <a:xfrm>
                  <a:off x="6995326" y="295295"/>
                  <a:ext cx="1019758" cy="42764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2000" b="1" dirty="0" err="1"/>
                    <a:t>동탄구</a:t>
                  </a:r>
                  <a:endParaRPr lang="ko-KR" altLang="en-US" sz="2000" b="1" dirty="0"/>
                </a:p>
              </p:txBody>
            </p:sp>
            <p:sp>
              <p:nvSpPr>
                <p:cNvPr id="60" name="직사각형 59">
                  <a:extLst>
                    <a:ext uri="{FF2B5EF4-FFF2-40B4-BE49-F238E27FC236}">
                      <a16:creationId xmlns:a16="http://schemas.microsoft.com/office/drawing/2014/main" id="{ADCFB523-0E7C-4C83-94E9-2DF382656A33}"/>
                    </a:ext>
                  </a:extLst>
                </p:cNvPr>
                <p:cNvSpPr/>
                <p:nvPr/>
              </p:nvSpPr>
              <p:spPr>
                <a:xfrm>
                  <a:off x="6691307" y="354347"/>
                  <a:ext cx="304019" cy="302614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499D1CEC-D0F5-4298-B115-F30F833793EB}"/>
              </a:ext>
            </a:extLst>
          </p:cNvPr>
          <p:cNvGrpSpPr/>
          <p:nvPr/>
        </p:nvGrpSpPr>
        <p:grpSpPr>
          <a:xfrm>
            <a:off x="2638971" y="-73677"/>
            <a:ext cx="7027886" cy="523220"/>
            <a:chOff x="3560689" y="199584"/>
            <a:chExt cx="7027886" cy="523220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A768D3A-2DC1-45A0-8DDF-53051F82C659}"/>
                </a:ext>
              </a:extLst>
            </p:cNvPr>
            <p:cNvSpPr txBox="1"/>
            <p:nvPr/>
          </p:nvSpPr>
          <p:spPr>
            <a:xfrm>
              <a:off x="3560689" y="199584"/>
              <a:ext cx="70278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dirty="0">
                  <a:solidFill>
                    <a:srgbClr val="0000FF"/>
                  </a:solidFill>
                </a:rPr>
                <a:t>화성시 행정구역별 </a:t>
              </a:r>
              <a:r>
                <a:rPr lang="ko-KR" altLang="en-US" sz="2800" b="1" dirty="0">
                  <a:solidFill>
                    <a:srgbClr val="FF0000"/>
                  </a:solidFill>
                </a:rPr>
                <a:t>한국전력공사</a:t>
              </a:r>
              <a:r>
                <a:rPr lang="ko-KR" altLang="en-US" sz="2800" b="1" dirty="0">
                  <a:solidFill>
                    <a:srgbClr val="0000FF"/>
                  </a:solidFill>
                </a:rPr>
                <a:t> 관할지역</a:t>
              </a:r>
            </a:p>
          </p:txBody>
        </p: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17CECDEC-A4A4-4B6C-A71A-13BFEFCDE2BF}"/>
                </a:ext>
              </a:extLst>
            </p:cNvPr>
            <p:cNvCxnSpPr>
              <a:cxnSpLocks/>
            </p:cNvCxnSpPr>
            <p:nvPr/>
          </p:nvCxnSpPr>
          <p:spPr>
            <a:xfrm>
              <a:off x="3560689" y="698550"/>
              <a:ext cx="6940433" cy="0"/>
            </a:xfrm>
            <a:prstGeom prst="line">
              <a:avLst/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55266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63</Words>
  <Application>Microsoft Office PowerPoint</Application>
  <PresentationFormat>와이드스크린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KEPCO</dc:creator>
  <cp:lastModifiedBy>KEPCO</cp:lastModifiedBy>
  <cp:revision>14</cp:revision>
  <cp:lastPrinted>2026-02-05T06:33:10Z</cp:lastPrinted>
  <dcterms:created xsi:type="dcterms:W3CDTF">2026-02-04T08:17:25Z</dcterms:created>
  <dcterms:modified xsi:type="dcterms:W3CDTF">2026-02-05T06:54:46Z</dcterms:modified>
</cp:coreProperties>
</file>